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0" r:id="rId6"/>
    <p:sldId id="291" r:id="rId7"/>
    <p:sldId id="562" r:id="rId8"/>
    <p:sldId id="310" r:id="rId9"/>
    <p:sldId id="559" r:id="rId10"/>
    <p:sldId id="325" r:id="rId11"/>
    <p:sldId id="306" r:id="rId12"/>
    <p:sldId id="307" r:id="rId13"/>
    <p:sldId id="561" r:id="rId14"/>
    <p:sldId id="328" r:id="rId15"/>
    <p:sldId id="555" r:id="rId16"/>
    <p:sldId id="556" r:id="rId17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6" autoAdjust="0"/>
    <p:restoredTop sz="95814"/>
  </p:normalViewPr>
  <p:slideViewPr>
    <p:cSldViewPr snapToGrid="0" snapToObjects="1" showGuides="1">
      <p:cViewPr varScale="1">
        <p:scale>
          <a:sx n="150" d="100"/>
          <a:sy n="150" d="100"/>
        </p:scale>
        <p:origin x="774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19.09.2024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18/09/2024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arlie.weathertogether.net/2016/08/11/thermal-troughs-adiabatic-processes-and-a-warm-end-to-the-week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32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80D1-A52B-49F4-AC31-B64DA869119D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720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(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>
                <a:hlinkClick r:id="rId3"/>
              </a:rPr>
              <a:t>Charlie’s</a:t>
            </a:r>
            <a:r>
              <a:rPr lang="de-CH" dirty="0">
                <a:hlinkClick r:id="rId3"/>
              </a:rPr>
              <a:t> </a:t>
            </a:r>
            <a:r>
              <a:rPr lang="de-CH" dirty="0" err="1">
                <a:hlinkClick r:id="rId3"/>
              </a:rPr>
              <a:t>weather</a:t>
            </a:r>
            <a:r>
              <a:rPr lang="de-CH" dirty="0"/>
              <a:t>)</a:t>
            </a:r>
            <a:endParaRPr lang="fr-CH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80D1-A52B-49F4-AC31-B64DA869119D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454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Curves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normalized</a:t>
            </a:r>
            <a:r>
              <a:rPr lang="de-CH" baseline="0" dirty="0"/>
              <a:t> not </a:t>
            </a:r>
            <a:r>
              <a:rPr lang="de-CH" baseline="0" dirty="0" err="1"/>
              <a:t>the</a:t>
            </a:r>
            <a:r>
              <a:rPr lang="de-CH" baseline="0" dirty="0"/>
              <a:t> same </a:t>
            </a:r>
            <a:r>
              <a:rPr lang="de-CH" baseline="0" dirty="0" err="1"/>
              <a:t>intensity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earth</a:t>
            </a:r>
            <a:r>
              <a:rPr lang="de-CH" baseline="0" dirty="0"/>
              <a:t> </a:t>
            </a:r>
            <a:r>
              <a:rPr lang="de-CH" baseline="0" dirty="0" err="1"/>
              <a:t>and</a:t>
            </a:r>
            <a:r>
              <a:rPr lang="de-CH" baseline="0" dirty="0"/>
              <a:t> </a:t>
            </a:r>
            <a:r>
              <a:rPr lang="de-CH" baseline="0" dirty="0" err="1"/>
              <a:t>sun</a:t>
            </a:r>
            <a:r>
              <a:rPr lang="de-CH" baseline="0" dirty="0"/>
              <a:t> </a:t>
            </a:r>
          </a:p>
          <a:p>
            <a:r>
              <a:rPr lang="de-CH" baseline="0" dirty="0" err="1"/>
              <a:t>Normally</a:t>
            </a:r>
            <a:r>
              <a:rPr lang="de-CH" baseline="0" dirty="0"/>
              <a:t> </a:t>
            </a:r>
            <a:r>
              <a:rPr lang="de-CH" baseline="0" dirty="0" err="1"/>
              <a:t>shown</a:t>
            </a:r>
            <a:r>
              <a:rPr lang="de-CH" baseline="0" dirty="0"/>
              <a:t> on </a:t>
            </a:r>
            <a:r>
              <a:rPr lang="de-CH" baseline="0" dirty="0" err="1"/>
              <a:t>logarithmic</a:t>
            </a:r>
            <a:r>
              <a:rPr lang="de-CH" baseline="0" dirty="0"/>
              <a:t> </a:t>
            </a:r>
            <a:r>
              <a:rPr lang="de-CH" baseline="0" dirty="0" err="1"/>
              <a:t>axes</a:t>
            </a:r>
            <a:r>
              <a:rPr lang="de-CH" baseline="0" dirty="0"/>
              <a:t> </a:t>
            </a:r>
            <a:r>
              <a:rPr lang="de-CH" baseline="0" dirty="0" err="1"/>
              <a:t>because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wide</a:t>
            </a:r>
            <a:r>
              <a:rPr lang="de-CH" baseline="0" dirty="0"/>
              <a:t> </a:t>
            </a:r>
            <a:r>
              <a:rPr lang="de-CH" baseline="0" dirty="0" err="1"/>
              <a:t>range</a:t>
            </a:r>
            <a:r>
              <a:rPr lang="de-CH" baseline="0" dirty="0"/>
              <a:t> </a:t>
            </a:r>
            <a:r>
              <a:rPr lang="de-CH" baseline="0" dirty="0" err="1"/>
              <a:t>covered</a:t>
            </a:r>
            <a:r>
              <a:rPr lang="de-CH" baseline="0" dirty="0"/>
              <a:t>. </a:t>
            </a:r>
            <a:endParaRPr lang="de-CH" dirty="0"/>
          </a:p>
          <a:p>
            <a:endParaRPr lang="de-CH" dirty="0"/>
          </a:p>
          <a:p>
            <a:r>
              <a:rPr lang="de-CH" dirty="0"/>
              <a:t>Sun </a:t>
            </a:r>
            <a:r>
              <a:rPr lang="de-CH" dirty="0" err="1"/>
              <a:t>and</a:t>
            </a:r>
            <a:r>
              <a:rPr lang="de-CH" dirty="0"/>
              <a:t> Earth </a:t>
            </a:r>
            <a:r>
              <a:rPr lang="de-CH" dirty="0" err="1"/>
              <a:t>emit</a:t>
            </a:r>
            <a:r>
              <a:rPr lang="de-CH" dirty="0"/>
              <a:t> </a:t>
            </a:r>
            <a:r>
              <a:rPr lang="de-CH" dirty="0" err="1"/>
              <a:t>radiation</a:t>
            </a:r>
            <a:r>
              <a:rPr lang="de-CH" dirty="0"/>
              <a:t> in different </a:t>
            </a:r>
            <a:r>
              <a:rPr lang="de-CH" dirty="0" err="1"/>
              <a:t>wavelengths</a:t>
            </a:r>
            <a:r>
              <a:rPr lang="de-CH" dirty="0"/>
              <a:t>, UV </a:t>
            </a:r>
            <a:r>
              <a:rPr lang="de-CH" dirty="0" err="1"/>
              <a:t>and</a:t>
            </a:r>
            <a:r>
              <a:rPr lang="de-CH" dirty="0"/>
              <a:t> IR </a:t>
            </a:r>
            <a:r>
              <a:rPr lang="de-CH" dirty="0" err="1"/>
              <a:t>spectrum</a:t>
            </a:r>
            <a:r>
              <a:rPr lang="de-CH" dirty="0"/>
              <a:t> </a:t>
            </a:r>
          </a:p>
          <a:p>
            <a:r>
              <a:rPr lang="de-CH" dirty="0" err="1"/>
              <a:t>Shortwave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longwave</a:t>
            </a:r>
            <a:r>
              <a:rPr lang="de-CH" dirty="0"/>
              <a:t>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80D8-84E6-48AC-A925-FD46E51DEB72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169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F12A-F766-4E91-A844-0CCA3ED08585}" type="datetime1">
              <a:rPr lang="fr-CH" smtClean="0"/>
              <a:t>18.09.2024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233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563" y="169590"/>
            <a:ext cx="2738437" cy="2338387"/>
          </a:xfrm>
        </p:spPr>
        <p:txBody>
          <a:bodyPr>
            <a:normAutofit/>
          </a:bodyPr>
          <a:lstStyle/>
          <a:p>
            <a:r>
              <a:rPr lang="en-US" dirty="0"/>
              <a:t>Exercise session #2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49" y="4440264"/>
            <a:ext cx="942019" cy="507975"/>
          </a:xfrm>
        </p:spPr>
        <p:txBody>
          <a:bodyPr/>
          <a:lstStyle/>
          <a:p>
            <a:r>
              <a:rPr lang="fr-FR" dirty="0"/>
              <a:t>Sept. 19,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65E36-B2AC-C04C-9F26-F8D22A89B2DE}"/>
              </a:ext>
            </a:extLst>
          </p:cNvPr>
          <p:cNvSpPr txBox="1"/>
          <p:nvPr/>
        </p:nvSpPr>
        <p:spPr>
          <a:xfrm>
            <a:off x="553558" y="1846257"/>
            <a:ext cx="507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b="1" dirty="0"/>
              <a:t>Science of </a:t>
            </a:r>
          </a:p>
          <a:p>
            <a:pPr algn="ctr"/>
            <a:r>
              <a:rPr lang="en-CH" sz="4000" b="1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E3951-98A6-BBC5-577F-6EDFC29CE4BF}"/>
              </a:ext>
            </a:extLst>
          </p:cNvPr>
          <p:cNvSpPr txBox="1"/>
          <p:nvPr/>
        </p:nvSpPr>
        <p:spPr>
          <a:xfrm>
            <a:off x="219729" y="1570486"/>
            <a:ext cx="892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Exercises</a:t>
            </a:r>
            <a:endParaRPr lang="en-CH" sz="4000" b="1" dirty="0"/>
          </a:p>
        </p:txBody>
      </p:sp>
    </p:spTree>
    <p:extLst>
      <p:ext uri="{BB962C8B-B14F-4D97-AF65-F5344CB8AC3E}">
        <p14:creationId xmlns:p14="http://schemas.microsoft.com/office/powerpoint/2010/main" val="215626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598FB4-E4FE-482E-9E95-B45F19F1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question 1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A04E-C2E2-42B7-B509-DF18EACD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2">
                <a:extLst>
                  <a:ext uri="{FF2B5EF4-FFF2-40B4-BE49-F238E27FC236}">
                    <a16:creationId xmlns:a16="http://schemas.microsoft.com/office/drawing/2014/main" id="{83F45BFE-89D6-41AC-B52F-E7F1384260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068" y="878364"/>
                <a:ext cx="7726363" cy="3386772"/>
              </a:xfrm>
              <a:prstGeom prst="rect">
                <a:avLst/>
              </a:prstGeom>
            </p:spPr>
            <p:txBody>
              <a:bodyPr vert="horz" lIns="18000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SzPct val="90000"/>
                  <a:buFont typeface="Wingdings" pitchFamily="2" charset="2"/>
                  <a:buChar char="§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SzPct val="90000"/>
                  <a:buFont typeface="Wingdings" pitchFamily="2" charset="2"/>
                  <a:buChar char="§"/>
                  <a:defRPr sz="15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CH" dirty="0"/>
                  <a:t>Assuming radiative equilibrium, i.e., Earth does not gain nor lose energy, calculate the equivalent temperature of Earth.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CH" dirty="0"/>
                  <a:t>Solar constant: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=1370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7" name="Content Placeholder 12">
                <a:extLst>
                  <a:ext uri="{FF2B5EF4-FFF2-40B4-BE49-F238E27FC236}">
                    <a16:creationId xmlns:a16="http://schemas.microsoft.com/office/drawing/2014/main" id="{83F45BFE-89D6-41AC-B52F-E7F138426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68" y="878364"/>
                <a:ext cx="7726363" cy="3386772"/>
              </a:xfrm>
              <a:prstGeom prst="rect">
                <a:avLst/>
              </a:prstGeom>
              <a:blipFill>
                <a:blip r:embed="rId2"/>
                <a:stretch>
                  <a:fillRect t="-161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8E027FB-E53E-48BE-A93F-F70C0D9CFA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49" y="1992279"/>
            <a:ext cx="3667125" cy="2528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3CFD72-23D0-43DA-A46C-61ED3FD5AD53}"/>
              </a:ext>
            </a:extLst>
          </p:cNvPr>
          <p:cNvSpPr txBox="1"/>
          <p:nvPr/>
        </p:nvSpPr>
        <p:spPr>
          <a:xfrm>
            <a:off x="5465234" y="2027288"/>
            <a:ext cx="2773580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radiative </a:t>
            </a:r>
            <a:r>
              <a:rPr lang="en-GB" b="1" i="1" dirty="0"/>
              <a:t>equilibrium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Area of a sphere =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4·π·R</a:t>
            </a:r>
            <a:r>
              <a:rPr lang="en-US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Earth’s planetary albedo = 0.3</a:t>
            </a:r>
            <a:endParaRPr lang="en-GB" dirty="0"/>
          </a:p>
          <a:p>
            <a:endParaRPr lang="en-GB" b="1" i="1" dirty="0"/>
          </a:p>
          <a:p>
            <a:endParaRPr lang="en-GB" b="1" i="1" dirty="0"/>
          </a:p>
          <a:p>
            <a:endParaRPr lang="LID4096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BA708E-7A3C-4B6A-A3A5-5129C2B8C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144" y="3049345"/>
            <a:ext cx="2867670" cy="161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7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>
                <a:extLst>
                  <a:ext uri="{FF2B5EF4-FFF2-40B4-BE49-F238E27FC236}">
                    <a16:creationId xmlns:a16="http://schemas.microsoft.com/office/drawing/2014/main" id="{E17731E6-20A6-8CC4-7AE2-5D01D525F8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196" y="737347"/>
                <a:ext cx="8982803" cy="3386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1400" dirty="0"/>
                  <a:t>2</a:t>
                </a:r>
                <a:r>
                  <a:rPr lang="en-CH" sz="1400" dirty="0"/>
                  <a:t>. The Sun is much warmer than the Earth. The Earth has a surface temperature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288 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H" sz="1400" dirty="0"/>
                  <a:t> while the Sun’s temperature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5800 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H" sz="1400" dirty="0"/>
                  <a:t>. How much more energy per square meter does it emit?</a:t>
                </a:r>
              </a:p>
              <a:p>
                <a:pPr marL="0" indent="0">
                  <a:buNone/>
                </a:pPr>
                <a:endParaRPr lang="en-CH" dirty="0"/>
              </a:p>
            </p:txBody>
          </p:sp>
        </mc:Choice>
        <mc:Fallback xmlns="">
          <p:sp>
            <p:nvSpPr>
              <p:cNvPr id="19" name="Content Placeholder 3">
                <a:extLst>
                  <a:ext uri="{FF2B5EF4-FFF2-40B4-BE49-F238E27FC236}">
                    <a16:creationId xmlns:a16="http://schemas.microsoft.com/office/drawing/2014/main" id="{E17731E6-20A6-8CC4-7AE2-5D01D525F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196" y="737347"/>
                <a:ext cx="8982803" cy="3386772"/>
              </a:xfrm>
              <a:blipFill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Exercise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4978400" y="2773197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C288923-72FD-1EEF-3AC7-B7D6BA486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H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73A0766C-0F88-F914-7078-52C068B4B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6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62C16D0-7725-4188-ACCF-1E15B7002D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812800"/>
                <a:ext cx="7726363" cy="4137660"/>
              </a:xfrm>
            </p:spPr>
            <p:txBody>
              <a:bodyPr/>
              <a:lstStyle/>
              <a:p>
                <a:r>
                  <a:rPr lang="en-GB" dirty="0"/>
                  <a:t>The solar constant from Q1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=1370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) is actually an average value of many measurements. In fact, the Earth has an elliptical orbit around the Sun and is not always the same distance away.</a:t>
                </a:r>
              </a:p>
              <a:p>
                <a:r>
                  <a:rPr lang="en-US" dirty="0"/>
                  <a:t>In winter 2023, at its perihelion, the Earth was at a distance of </a:t>
                </a:r>
                <a:r>
                  <a:rPr lang="en-US" b="1" dirty="0"/>
                  <a:t>147’098’074 km </a:t>
                </a:r>
                <a:r>
                  <a:rPr lang="en-US" dirty="0"/>
                  <a:t>from the Sun. In the boreal summer, at its aphelion, the distance was of </a:t>
                </a:r>
                <a:r>
                  <a:rPr lang="en-US" b="1" dirty="0"/>
                  <a:t>152’093’701 km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Calculate the relative difference (expressed in percent) of flux density (W m</a:t>
                </a:r>
                <a:r>
                  <a:rPr lang="en-US" baseline="30000" dirty="0"/>
                  <a:t>-2</a:t>
                </a:r>
                <a:r>
                  <a:rPr lang="en-US" dirty="0"/>
                  <a:t>) of solar radiation for a plane that is directly perpendicular to the sun beam. </a:t>
                </a:r>
                <a:endParaRPr lang="LID4096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62C16D0-7725-4188-ACCF-1E15B7002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812800"/>
                <a:ext cx="7726363" cy="4137660"/>
              </a:xfrm>
              <a:blipFill>
                <a:blip r:embed="rId2"/>
                <a:stretch>
                  <a:fillRect t="-1325" r="-31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D651F47-C83C-4EF1-843E-CE1F7816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3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E4D0B-D268-424A-B145-48444052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56D3E-CE1F-4327-91F0-780498C6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Speaker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99BB5-DCA2-41A2-8227-A83A711F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61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Mihnea Surdu</a:t>
            </a:r>
            <a:br>
              <a:rPr lang="en-US" dirty="0"/>
            </a:br>
            <a:r>
              <a:rPr lang="en-US" sz="1800" dirty="0"/>
              <a:t>Teaching Assistant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CB638-2A49-DD47-9983-6CA8E1EA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093963"/>
            <a:ext cx="7726363" cy="3386772"/>
          </a:xfrm>
        </p:spPr>
        <p:txBody>
          <a:bodyPr/>
          <a:lstStyle/>
          <a:p>
            <a:r>
              <a:rPr lang="en-CH" dirty="0"/>
              <a:t>MSc in Chemistry</a:t>
            </a:r>
            <a:r>
              <a:rPr lang="en-US" dirty="0"/>
              <a:t>, University of Edinburgh</a:t>
            </a:r>
            <a:endParaRPr lang="en-CH" dirty="0"/>
          </a:p>
          <a:p>
            <a:r>
              <a:rPr lang="en-CH" dirty="0"/>
              <a:t>PhD in </a:t>
            </a:r>
            <a:r>
              <a:rPr lang="en-GB" dirty="0"/>
              <a:t>Atmospheric Chemistry</a:t>
            </a:r>
            <a:r>
              <a:rPr lang="en-US" dirty="0"/>
              <a:t>, Paul Scherrer Institute / ETH Zurich</a:t>
            </a:r>
            <a:endParaRPr lang="en-CH" dirty="0"/>
          </a:p>
          <a:p>
            <a:r>
              <a:rPr lang="en-CH" dirty="0"/>
              <a:t>Scientific Collaborator at EPFL’s Extreme Environments Research Lab (Sion, Valais) since </a:t>
            </a:r>
            <a:r>
              <a:rPr lang="en-US" dirty="0"/>
              <a:t>September</a:t>
            </a:r>
            <a:r>
              <a:rPr lang="en-CH" dirty="0"/>
              <a:t> 202</a:t>
            </a:r>
            <a:r>
              <a:rPr lang="en-GB" dirty="0"/>
              <a:t>3</a:t>
            </a:r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5AFEBB-8595-6645-BDD5-4967D775C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312" y="2443428"/>
            <a:ext cx="4399348" cy="22940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BF8FC9-5B76-254D-B088-E33E8644A26E}"/>
              </a:ext>
            </a:extLst>
          </p:cNvPr>
          <p:cNvSpPr/>
          <p:nvPr/>
        </p:nvSpPr>
        <p:spPr>
          <a:xfrm>
            <a:off x="1166073" y="2371876"/>
            <a:ext cx="23776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dirty="0"/>
              <a:t>https://www.epfl.ch/labs/eerl/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FE275-BE7E-4291-9A9C-B60A04DA045D}"/>
              </a:ext>
            </a:extLst>
          </p:cNvPr>
          <p:cNvSpPr txBox="1"/>
          <p:nvPr/>
        </p:nvSpPr>
        <p:spPr>
          <a:xfrm>
            <a:off x="454068" y="3744737"/>
            <a:ext cx="26309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Will be TA for the next 3 classes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9429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E3951-98A6-BBC5-577F-6EDFC29CE4BF}"/>
              </a:ext>
            </a:extLst>
          </p:cNvPr>
          <p:cNvSpPr txBox="1"/>
          <p:nvPr/>
        </p:nvSpPr>
        <p:spPr>
          <a:xfrm>
            <a:off x="219729" y="1570486"/>
            <a:ext cx="8924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b="1" dirty="0"/>
              <a:t>Today’s goal:</a:t>
            </a:r>
            <a:endParaRPr lang="en-GB" sz="4000" b="1" dirty="0"/>
          </a:p>
          <a:p>
            <a:br>
              <a:rPr lang="en-CH" sz="4000" b="1" dirty="0"/>
            </a:br>
            <a:r>
              <a:rPr lang="en-US" sz="4000" b="1" dirty="0"/>
              <a:t>Understanding Radiation</a:t>
            </a:r>
          </a:p>
          <a:p>
            <a:r>
              <a:rPr lang="en-US" sz="3200" b="1" dirty="0"/>
              <a:t>Recap lapse rate, sensible and latent heat</a:t>
            </a:r>
            <a:endParaRPr lang="en-CH" sz="3200" b="1" dirty="0"/>
          </a:p>
        </p:txBody>
      </p:sp>
    </p:spTree>
    <p:extLst>
      <p:ext uri="{BB962C8B-B14F-4D97-AF65-F5344CB8AC3E}">
        <p14:creationId xmlns:p14="http://schemas.microsoft.com/office/powerpoint/2010/main" val="307917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6" y="131033"/>
            <a:ext cx="7399019" cy="446183"/>
          </a:xfrm>
        </p:spPr>
        <p:txBody>
          <a:bodyPr>
            <a:normAutofit fontScale="90000"/>
          </a:bodyPr>
          <a:lstStyle/>
          <a:p>
            <a:r>
              <a:rPr lang="de-CH" dirty="0"/>
              <a:t>Recap: Latent and sensible heat</a:t>
            </a:r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6840855" y="4772025"/>
            <a:ext cx="225742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3" b="1" dirty="0">
                <a:solidFill>
                  <a:srgbClr val="FF0000"/>
                </a:solidFill>
              </a:rPr>
              <a:t>Also </a:t>
            </a:r>
            <a:r>
              <a:rPr lang="de-CH" sz="1013" b="1" dirty="0" err="1">
                <a:solidFill>
                  <a:srgbClr val="FF0000"/>
                </a:solidFill>
              </a:rPr>
              <a:t>applies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to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fluxes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from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land</a:t>
            </a:r>
            <a:r>
              <a:rPr lang="de-CH" sz="1013" b="1" dirty="0">
                <a:solidFill>
                  <a:srgbClr val="FF0000"/>
                </a:solidFill>
              </a:rPr>
              <a:t>!</a:t>
            </a:r>
            <a:endParaRPr lang="fr-CH" sz="1013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6667" y="613269"/>
            <a:ext cx="6672600" cy="118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3" dirty="0"/>
              <a:t>Both processes </a:t>
            </a:r>
            <a:r>
              <a:rPr lang="en-US" sz="1013" b="1" dirty="0">
                <a:solidFill>
                  <a:srgbClr val="FF0000"/>
                </a:solidFill>
              </a:rPr>
              <a:t>transfer energy </a:t>
            </a:r>
            <a:r>
              <a:rPr lang="en-US" sz="1013" dirty="0"/>
              <a:t>in the climate system.</a:t>
            </a:r>
          </a:p>
          <a:p>
            <a:r>
              <a:rPr lang="en-US" sz="1013" dirty="0"/>
              <a:t> </a:t>
            </a:r>
          </a:p>
          <a:p>
            <a:r>
              <a:rPr lang="en-US" sz="1013" b="1" dirty="0"/>
              <a:t>Latent heat</a:t>
            </a:r>
            <a:r>
              <a:rPr lang="en-US" sz="1013" dirty="0"/>
              <a:t>: energy transferred in a process without change of the body's temperature, it is associated with the change of phase of atmospheric or ocean water: vaporization, condensation, freezing or melting.</a:t>
            </a:r>
          </a:p>
          <a:p>
            <a:endParaRPr lang="en-US" sz="1013" dirty="0"/>
          </a:p>
          <a:p>
            <a:r>
              <a:rPr lang="en-US" sz="1013" b="1" dirty="0"/>
              <a:t>Sensible heat: </a:t>
            </a:r>
            <a:r>
              <a:rPr lang="en-US" sz="1013" dirty="0"/>
              <a:t>″sensed″ or felt in a process as a change in the body's temperature, e.g., as increasing or decreasing air or water temperature. 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6860561" y="2235221"/>
            <a:ext cx="41344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/>
              <a:t>https://commons.wikimedia.org/wiki/File:Water_Phase_Change_Diagram.png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27152" y="2006534"/>
            <a:ext cx="5666782" cy="3005933"/>
            <a:chOff x="6047403" y="76200"/>
            <a:chExt cx="6266747" cy="33762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403" y="76200"/>
              <a:ext cx="6266747" cy="33762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77300" y="868132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latent</a:t>
              </a:r>
              <a:endParaRPr lang="fr-CH" sz="1013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28947" y="872845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latent</a:t>
              </a:r>
              <a:endParaRPr lang="fr-CH" sz="1013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4876" y="172084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sensible</a:t>
              </a:r>
              <a:endParaRPr lang="fr-CH" sz="1013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64872" y="172084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sensible</a:t>
              </a:r>
              <a:endParaRPr lang="fr-CH" sz="1013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25961" y="3272525"/>
            <a:ext cx="1207604" cy="746375"/>
            <a:chOff x="9597683" y="1553929"/>
            <a:chExt cx="1610139" cy="995166"/>
          </a:xfrm>
        </p:grpSpPr>
        <p:sp>
          <p:nvSpPr>
            <p:cNvPr id="3" name="TextBox 2"/>
            <p:cNvSpPr txBox="1"/>
            <p:nvPr/>
          </p:nvSpPr>
          <p:spPr>
            <a:xfrm>
              <a:off x="9597683" y="1802481"/>
              <a:ext cx="1610139" cy="7466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013" dirty="0" err="1"/>
                <a:t>Remember</a:t>
              </a:r>
              <a:r>
                <a:rPr lang="de-CH" sz="1013" dirty="0"/>
                <a:t> </a:t>
              </a:r>
              <a:r>
                <a:rPr lang="de-CH" sz="1013" dirty="0" err="1"/>
                <a:t>cloud</a:t>
              </a:r>
              <a:r>
                <a:rPr lang="de-CH" sz="1013" dirty="0"/>
                <a:t> </a:t>
              </a:r>
              <a:r>
                <a:rPr lang="de-CH" sz="1013" dirty="0" err="1"/>
                <a:t>formation</a:t>
              </a:r>
              <a:r>
                <a:rPr lang="de-CH" sz="1013" dirty="0"/>
                <a:t> </a:t>
              </a:r>
              <a:r>
                <a:rPr lang="de-CH" sz="1013" dirty="0" err="1"/>
                <a:t>through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!</a:t>
              </a:r>
              <a:endParaRPr lang="fr-CH" sz="1013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9720470" y="1553929"/>
              <a:ext cx="642730" cy="23331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59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5" y="1293563"/>
            <a:ext cx="4643438" cy="31075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Recap: Lapse Rate </a:t>
            </a:r>
            <a:endParaRPr lang="fr-CH" dirty="0"/>
          </a:p>
        </p:txBody>
      </p:sp>
      <p:sp>
        <p:nvSpPr>
          <p:cNvPr id="10" name="TextBox 9"/>
          <p:cNvSpPr txBox="1"/>
          <p:nvPr/>
        </p:nvSpPr>
        <p:spPr>
          <a:xfrm>
            <a:off x="5640456" y="4686867"/>
            <a:ext cx="341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err="1"/>
              <a:t>Adiabatic</a:t>
            </a:r>
            <a:r>
              <a:rPr lang="de-CH" sz="900" dirty="0"/>
              <a:t> </a:t>
            </a:r>
            <a:r>
              <a:rPr lang="de-CH" sz="900" dirty="0" err="1"/>
              <a:t>means</a:t>
            </a:r>
            <a:r>
              <a:rPr lang="de-CH" sz="900" dirty="0"/>
              <a:t>, </a:t>
            </a:r>
            <a:r>
              <a:rPr lang="de-CH" sz="900" dirty="0" err="1"/>
              <a:t>there</a:t>
            </a:r>
            <a:r>
              <a:rPr lang="de-CH" sz="900" dirty="0"/>
              <a:t> </a:t>
            </a:r>
            <a:r>
              <a:rPr lang="de-CH" sz="900" dirty="0" err="1"/>
              <a:t>is</a:t>
            </a:r>
            <a:r>
              <a:rPr lang="de-CH" sz="900" dirty="0"/>
              <a:t> </a:t>
            </a:r>
            <a:r>
              <a:rPr lang="de-CH" sz="900" dirty="0" err="1"/>
              <a:t>no</a:t>
            </a:r>
            <a:r>
              <a:rPr lang="de-CH" sz="900" dirty="0"/>
              <a:t> </a:t>
            </a:r>
            <a:r>
              <a:rPr lang="de-CH" sz="900" dirty="0" err="1"/>
              <a:t>heat</a:t>
            </a:r>
            <a:r>
              <a:rPr lang="de-CH" sz="900" dirty="0"/>
              <a:t> </a:t>
            </a:r>
            <a:r>
              <a:rPr lang="de-CH" sz="900" dirty="0" err="1"/>
              <a:t>or</a:t>
            </a:r>
            <a:r>
              <a:rPr lang="de-CH" sz="900" dirty="0"/>
              <a:t> mass </a:t>
            </a:r>
            <a:r>
              <a:rPr lang="de-CH" sz="900" dirty="0" err="1"/>
              <a:t>transfer</a:t>
            </a:r>
            <a:r>
              <a:rPr lang="de-CH" sz="900" dirty="0"/>
              <a:t> </a:t>
            </a:r>
            <a:r>
              <a:rPr lang="de-CH" sz="900" dirty="0" err="1"/>
              <a:t>between</a:t>
            </a:r>
            <a:r>
              <a:rPr lang="de-CH" sz="900" dirty="0"/>
              <a:t> </a:t>
            </a:r>
            <a:r>
              <a:rPr lang="de-CH" sz="900" dirty="0" err="1"/>
              <a:t>the</a:t>
            </a:r>
            <a:r>
              <a:rPr lang="de-CH" sz="900" dirty="0"/>
              <a:t> </a:t>
            </a:r>
            <a:r>
              <a:rPr lang="de-CH" sz="900" dirty="0" err="1"/>
              <a:t>air</a:t>
            </a:r>
            <a:r>
              <a:rPr lang="de-CH" sz="900" dirty="0"/>
              <a:t> </a:t>
            </a:r>
            <a:r>
              <a:rPr lang="de-CH" sz="900" dirty="0" err="1"/>
              <a:t>parcel</a:t>
            </a:r>
            <a:r>
              <a:rPr lang="de-CH" sz="900" dirty="0"/>
              <a:t> and </a:t>
            </a:r>
            <a:r>
              <a:rPr lang="de-CH" sz="900" dirty="0" err="1"/>
              <a:t>environment</a:t>
            </a:r>
            <a:r>
              <a:rPr lang="de-CH" sz="900" dirty="0"/>
              <a:t>, </a:t>
            </a:r>
            <a:r>
              <a:rPr lang="de-CH" sz="900" dirty="0" err="1"/>
              <a:t>only</a:t>
            </a:r>
            <a:r>
              <a:rPr lang="de-CH" sz="900" dirty="0"/>
              <a:t> </a:t>
            </a:r>
            <a:r>
              <a:rPr lang="de-CH" sz="900" dirty="0" err="1"/>
              <a:t>work</a:t>
            </a:r>
            <a:r>
              <a:rPr lang="de-CH" sz="900" dirty="0"/>
              <a:t> </a:t>
            </a:r>
            <a:r>
              <a:rPr lang="de-CH" sz="900" dirty="0" err="1"/>
              <a:t>is</a:t>
            </a:r>
            <a:r>
              <a:rPr lang="de-CH" sz="900" dirty="0"/>
              <a:t> </a:t>
            </a:r>
            <a:r>
              <a:rPr lang="de-CH" sz="900" dirty="0" err="1"/>
              <a:t>done</a:t>
            </a:r>
            <a:r>
              <a:rPr lang="de-CH" sz="900" dirty="0"/>
              <a:t> (</a:t>
            </a:r>
            <a:r>
              <a:rPr lang="de-CH" sz="900" dirty="0" err="1"/>
              <a:t>expansion</a:t>
            </a:r>
            <a:r>
              <a:rPr lang="de-CH" sz="900" dirty="0"/>
              <a:t>). </a:t>
            </a:r>
            <a:endParaRPr lang="fr-CH" sz="9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29908" y="885168"/>
            <a:ext cx="2842592" cy="904791"/>
            <a:chOff x="7639878" y="1180224"/>
            <a:chExt cx="3790122" cy="1206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639878" y="1180224"/>
                  <a:ext cx="3790122" cy="7466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013" b="1" dirty="0"/>
                    <a:t>Environmental lapse rate</a:t>
                  </a:r>
                  <a:r>
                    <a:rPr lang="en-US" sz="1013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013" i="1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l-GR" sz="1013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013" dirty="0"/>
                    <a:t>is the rate at which temperature (T) decreases with height (z), it is roughly 6.5 degrees per 1000 m.</a:t>
                  </a:r>
                  <a:endParaRPr lang="fr-CH" sz="1013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878" y="1180224"/>
                  <a:ext cx="3790122" cy="746614"/>
                </a:xfrm>
                <a:prstGeom prst="rect">
                  <a:avLst/>
                </a:prstGeom>
                <a:blipFill>
                  <a:blip r:embed="rId4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487047" y="2027197"/>
                  <a:ext cx="1316600" cy="35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1200" b="1" i="1">
                          <a:latin typeface="Cambria Math" panose="02040503050406030204" pitchFamily="18" charset="0"/>
                        </a:rPr>
                        <m:t>𝜞</m:t>
                      </m:r>
                      <m:r>
                        <a:rPr lang="de-CH" sz="12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CH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200" b="1" i="1">
                              <a:latin typeface="Cambria Math" panose="02040503050406030204" pitchFamily="18" charset="0"/>
                            </a:rPr>
                            <m:t>𝒅𝑻</m:t>
                          </m:r>
                        </m:num>
                        <m:den>
                          <m:r>
                            <a:rPr lang="de-CH" sz="1200" b="1" i="1">
                              <a:latin typeface="Cambria Math" panose="02040503050406030204" pitchFamily="18" charset="0"/>
                            </a:rPr>
                            <m:t>𝒅𝒛</m:t>
                          </m:r>
                        </m:den>
                      </m:f>
                    </m:oMath>
                  </a14:m>
                  <a:r>
                    <a:rPr lang="fr-CH" sz="1200" b="1" dirty="0"/>
                    <a:t> 	</a:t>
                  </a:r>
                  <a:r>
                    <a:rPr lang="fr-CH" sz="900" b="1" dirty="0"/>
                    <a:t>(K/m)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047" y="2027197"/>
                  <a:ext cx="1316600" cy="359414"/>
                </a:xfrm>
                <a:prstGeom prst="rect">
                  <a:avLst/>
                </a:prstGeom>
                <a:blipFill>
                  <a:blip r:embed="rId5"/>
                  <a:stretch>
                    <a:fillRect l="-5556" t="-4444" r="-6790" b="-1555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393575" y="3387652"/>
            <a:ext cx="2940388" cy="871713"/>
            <a:chOff x="7191433" y="4516867"/>
            <a:chExt cx="3920517" cy="1162283"/>
          </a:xfrm>
        </p:grpSpPr>
        <p:sp>
          <p:nvSpPr>
            <p:cNvPr id="9" name="Rectangle 8"/>
            <p:cNvSpPr/>
            <p:nvPr/>
          </p:nvSpPr>
          <p:spPr>
            <a:xfrm>
              <a:off x="7639879" y="4516867"/>
              <a:ext cx="3472071" cy="1162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13" dirty="0"/>
                <a:t>Pockets of warmer air rise, expand and cool and the cooler air compresses and falls until it is in equilibrium with the surrounding air. There is no condensation involved, hence </a:t>
              </a:r>
              <a:r>
                <a:rPr lang="en-US" sz="1013" i="1" dirty="0"/>
                <a:t>dry</a:t>
              </a:r>
              <a:r>
                <a:rPr lang="en-US" sz="1013" dirty="0"/>
                <a:t> adiabatic lapse rate. </a:t>
              </a:r>
              <a:endParaRPr lang="fr-CH" sz="1013" dirty="0"/>
            </a:p>
          </p:txBody>
        </p:sp>
        <p:cxnSp>
          <p:nvCxnSpPr>
            <p:cNvPr id="15" name="Straight Arrow Connector 14"/>
            <p:cNvCxnSpPr>
              <a:stCxn id="9" idx="1"/>
            </p:cNvCxnSpPr>
            <p:nvPr/>
          </p:nvCxnSpPr>
          <p:spPr>
            <a:xfrm flipH="1" flipV="1">
              <a:off x="7191433" y="5082407"/>
              <a:ext cx="448445" cy="156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393575" y="2781324"/>
            <a:ext cx="3082019" cy="559961"/>
            <a:chOff x="7191432" y="3708431"/>
            <a:chExt cx="4109359" cy="746614"/>
          </a:xfrm>
        </p:grpSpPr>
        <p:sp>
          <p:nvSpPr>
            <p:cNvPr id="11" name="TextBox 10"/>
            <p:cNvSpPr txBox="1"/>
            <p:nvPr/>
          </p:nvSpPr>
          <p:spPr>
            <a:xfrm>
              <a:off x="7639877" y="3708431"/>
              <a:ext cx="3660914" cy="74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dirty="0"/>
                <a:t>Air </a:t>
              </a:r>
              <a:r>
                <a:rPr lang="de-CH" sz="1013" dirty="0" err="1"/>
                <a:t>becomes</a:t>
              </a:r>
              <a:r>
                <a:rPr lang="de-CH" sz="1013" dirty="0"/>
                <a:t> </a:t>
              </a:r>
              <a:r>
                <a:rPr lang="de-CH" sz="1013" dirty="0" err="1"/>
                <a:t>saturated</a:t>
              </a:r>
              <a:r>
                <a:rPr lang="de-CH" sz="1013" dirty="0"/>
                <a:t> </a:t>
              </a:r>
              <a:r>
                <a:rPr lang="de-CH" sz="1013" dirty="0" err="1"/>
                <a:t>with</a:t>
              </a:r>
              <a:r>
                <a:rPr lang="de-CH" sz="1013" dirty="0"/>
                <a:t> </a:t>
              </a:r>
              <a:r>
                <a:rPr lang="de-CH" sz="1013" dirty="0" err="1"/>
                <a:t>water</a:t>
              </a:r>
              <a:r>
                <a:rPr lang="de-CH" sz="1013" dirty="0"/>
                <a:t> </a:t>
              </a:r>
              <a:r>
                <a:rPr lang="de-CH" sz="1013" dirty="0" err="1"/>
                <a:t>vapor</a:t>
              </a:r>
              <a:r>
                <a:rPr lang="de-CH" sz="1013" dirty="0"/>
                <a:t> and </a:t>
              </a:r>
              <a:r>
                <a:rPr lang="de-CH" sz="1013" dirty="0" err="1"/>
                <a:t>clouds</a:t>
              </a:r>
              <a:r>
                <a:rPr lang="de-CH" sz="1013" dirty="0"/>
                <a:t> </a:t>
              </a:r>
              <a:r>
                <a:rPr lang="de-CH" sz="1013" dirty="0" err="1"/>
                <a:t>can</a:t>
              </a:r>
              <a:r>
                <a:rPr lang="de-CH" sz="1013" dirty="0"/>
                <a:t> form </a:t>
              </a:r>
              <a:r>
                <a:rPr lang="de-CH" sz="1013" dirty="0" err="1"/>
                <a:t>through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 (a </a:t>
              </a:r>
              <a:r>
                <a:rPr lang="de-CH" sz="1013" dirty="0" err="1"/>
                <a:t>process</a:t>
              </a:r>
              <a:r>
                <a:rPr lang="de-CH" sz="1013" dirty="0"/>
                <a:t> </a:t>
              </a:r>
              <a:r>
                <a:rPr lang="de-CH" sz="1013" dirty="0" err="1"/>
                <a:t>of</a:t>
              </a:r>
              <a:r>
                <a:rPr lang="de-CH" sz="1013" dirty="0"/>
                <a:t> latent </a:t>
              </a:r>
              <a:r>
                <a:rPr lang="de-CH" sz="1013" dirty="0" err="1"/>
                <a:t>heat</a:t>
              </a:r>
              <a:r>
                <a:rPr lang="de-CH" sz="1013" dirty="0"/>
                <a:t> </a:t>
              </a:r>
              <a:r>
                <a:rPr lang="de-CH" sz="1013" dirty="0" err="1"/>
                <a:t>release</a:t>
              </a:r>
              <a:r>
                <a:rPr lang="de-CH" sz="1013" dirty="0"/>
                <a:t>). </a:t>
              </a:r>
              <a:endParaRPr lang="fr-CH" sz="1013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7191432" y="3949909"/>
              <a:ext cx="4484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385218" y="2037442"/>
            <a:ext cx="3058073" cy="715837"/>
            <a:chOff x="7180291" y="2716590"/>
            <a:chExt cx="4077431" cy="954449"/>
          </a:xfrm>
        </p:grpSpPr>
        <p:sp>
          <p:nvSpPr>
            <p:cNvPr id="12" name="TextBox 11"/>
            <p:cNvSpPr txBox="1"/>
            <p:nvPr/>
          </p:nvSpPr>
          <p:spPr>
            <a:xfrm>
              <a:off x="7639878" y="2716590"/>
              <a:ext cx="3617844" cy="95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dirty="0" err="1"/>
                <a:t>Because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 </a:t>
              </a:r>
              <a:r>
                <a:rPr lang="de-CH" sz="1013" dirty="0" err="1"/>
                <a:t>is</a:t>
              </a:r>
              <a:r>
                <a:rPr lang="de-CH" sz="1013" dirty="0"/>
                <a:t> </a:t>
              </a:r>
              <a:r>
                <a:rPr lang="de-CH" sz="1013" dirty="0" err="1"/>
                <a:t>involved</a:t>
              </a:r>
              <a:r>
                <a:rPr lang="de-CH" sz="1013" dirty="0"/>
                <a:t>, </a:t>
              </a:r>
              <a:r>
                <a:rPr lang="de-CH" sz="1013" dirty="0" err="1"/>
                <a:t>we</a:t>
              </a:r>
              <a:r>
                <a:rPr lang="de-CH" sz="1013" dirty="0"/>
                <a:t> </a:t>
              </a:r>
              <a:r>
                <a:rPr lang="de-CH" sz="1013" dirty="0" err="1"/>
                <a:t>speak</a:t>
              </a:r>
              <a:r>
                <a:rPr lang="de-CH" sz="1013" dirty="0"/>
                <a:t> </a:t>
              </a:r>
              <a:r>
                <a:rPr lang="de-CH" sz="1013" dirty="0" err="1"/>
                <a:t>of</a:t>
              </a:r>
              <a:r>
                <a:rPr lang="de-CH" sz="1013" dirty="0"/>
                <a:t> </a:t>
              </a:r>
              <a:r>
                <a:rPr lang="de-CH" sz="1013" dirty="0" err="1"/>
                <a:t>the</a:t>
              </a:r>
              <a:r>
                <a:rPr lang="de-CH" sz="1013" dirty="0"/>
                <a:t> </a:t>
              </a:r>
              <a:r>
                <a:rPr lang="de-CH" sz="1013" i="1" dirty="0" err="1"/>
                <a:t>wet</a:t>
              </a:r>
              <a:r>
                <a:rPr lang="de-CH" sz="1013" dirty="0"/>
                <a:t> (</a:t>
              </a:r>
              <a:r>
                <a:rPr lang="de-CH" sz="1013" dirty="0" err="1"/>
                <a:t>moist</a:t>
              </a:r>
              <a:r>
                <a:rPr lang="de-CH" sz="1013" dirty="0"/>
                <a:t>) </a:t>
              </a:r>
              <a:r>
                <a:rPr lang="de-CH" sz="1013" dirty="0" err="1"/>
                <a:t>adiabitic</a:t>
              </a:r>
              <a:r>
                <a:rPr lang="de-CH" sz="1013" dirty="0"/>
                <a:t> </a:t>
              </a:r>
              <a:r>
                <a:rPr lang="de-CH" sz="1013" dirty="0" err="1"/>
                <a:t>lapse</a:t>
              </a:r>
              <a:r>
                <a:rPr lang="de-CH" sz="1013" dirty="0"/>
                <a:t> rate. Air </a:t>
              </a:r>
              <a:r>
                <a:rPr lang="de-CH" sz="1013" dirty="0" err="1"/>
                <a:t>parcels</a:t>
              </a:r>
              <a:r>
                <a:rPr lang="de-CH" sz="1013" dirty="0"/>
                <a:t> cool </a:t>
              </a:r>
              <a:r>
                <a:rPr lang="de-CH" sz="1013" dirty="0" err="1"/>
                <a:t>because</a:t>
              </a:r>
              <a:r>
                <a:rPr lang="de-CH" sz="1013" dirty="0"/>
                <a:t> </a:t>
              </a:r>
              <a:r>
                <a:rPr lang="de-CH" sz="1013" dirty="0" err="1"/>
                <a:t>heat</a:t>
              </a:r>
              <a:r>
                <a:rPr lang="de-CH" sz="1013" dirty="0"/>
                <a:t> </a:t>
              </a:r>
              <a:r>
                <a:rPr lang="de-CH" sz="1013" dirty="0" err="1"/>
                <a:t>is</a:t>
              </a:r>
              <a:r>
                <a:rPr lang="de-CH" sz="1013" dirty="0"/>
                <a:t> </a:t>
              </a:r>
              <a:r>
                <a:rPr lang="de-CH" sz="1013" dirty="0" err="1"/>
                <a:t>released</a:t>
              </a:r>
              <a:r>
                <a:rPr lang="de-CH" sz="1013" dirty="0"/>
                <a:t> </a:t>
              </a:r>
              <a:r>
                <a:rPr lang="de-CH" sz="1013" dirty="0" err="1"/>
                <a:t>as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 </a:t>
              </a:r>
              <a:r>
                <a:rPr lang="de-CH" sz="1013" dirty="0" err="1"/>
                <a:t>heat</a:t>
              </a:r>
              <a:r>
                <a:rPr lang="de-CH" sz="1013" dirty="0"/>
                <a:t>. </a:t>
              </a:r>
              <a:endParaRPr lang="fr-CH" sz="1013" dirty="0"/>
            </a:p>
          </p:txBody>
        </p:sp>
        <p:cxnSp>
          <p:nvCxnSpPr>
            <p:cNvPr id="19" name="Straight Arrow Connector 18"/>
            <p:cNvCxnSpPr>
              <a:stCxn id="12" idx="1"/>
            </p:cNvCxnSpPr>
            <p:nvPr/>
          </p:nvCxnSpPr>
          <p:spPr>
            <a:xfrm flipH="1" flipV="1">
              <a:off x="7180291" y="3177915"/>
              <a:ext cx="459587" cy="159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3994" y="853300"/>
            <a:ext cx="3614504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3" b="1" dirty="0"/>
              <a:t>Dew </a:t>
            </a:r>
            <a:r>
              <a:rPr lang="de-CH" sz="1013" b="1" dirty="0" err="1"/>
              <a:t>point</a:t>
            </a:r>
            <a:r>
              <a:rPr lang="de-CH" sz="1013" b="1" dirty="0"/>
              <a:t> </a:t>
            </a:r>
            <a:r>
              <a:rPr lang="de-CH" sz="1013" b="1" dirty="0" err="1"/>
              <a:t>temperature</a:t>
            </a:r>
            <a:r>
              <a:rPr lang="de-CH" sz="1013" b="1" dirty="0"/>
              <a:t>: </a:t>
            </a:r>
            <a:r>
              <a:rPr lang="de-CH" sz="1013" dirty="0" err="1"/>
              <a:t>temperature</a:t>
            </a:r>
            <a:r>
              <a:rPr lang="de-CH" sz="1013" dirty="0"/>
              <a:t> </a:t>
            </a:r>
            <a:r>
              <a:rPr lang="de-CH" sz="1013" dirty="0" err="1"/>
              <a:t>of</a:t>
            </a:r>
            <a:r>
              <a:rPr lang="de-CH" sz="1013" dirty="0"/>
              <a:t> </a:t>
            </a:r>
            <a:r>
              <a:rPr lang="de-CH" sz="1013" dirty="0" err="1"/>
              <a:t>air</a:t>
            </a:r>
            <a:r>
              <a:rPr lang="de-CH" sz="1013" dirty="0"/>
              <a:t> at </a:t>
            </a:r>
            <a:r>
              <a:rPr lang="de-CH" sz="1013" dirty="0" err="1"/>
              <a:t>which</a:t>
            </a:r>
            <a:r>
              <a:rPr lang="de-CH" sz="1013" dirty="0"/>
              <a:t> </a:t>
            </a:r>
            <a:r>
              <a:rPr lang="de-CH" sz="1013" dirty="0" err="1"/>
              <a:t>it</a:t>
            </a:r>
            <a:r>
              <a:rPr lang="de-CH" sz="1013" dirty="0"/>
              <a:t> will </a:t>
            </a:r>
            <a:r>
              <a:rPr lang="de-CH" sz="1013" dirty="0" err="1"/>
              <a:t>become</a:t>
            </a:r>
            <a:r>
              <a:rPr lang="de-CH" sz="1013" dirty="0"/>
              <a:t> </a:t>
            </a:r>
            <a:r>
              <a:rPr lang="de-CH" sz="1013" dirty="0" err="1"/>
              <a:t>saturated</a:t>
            </a:r>
            <a:r>
              <a:rPr lang="de-CH" sz="1013" dirty="0"/>
              <a:t> </a:t>
            </a:r>
            <a:r>
              <a:rPr lang="de-CH" sz="1013" dirty="0" err="1"/>
              <a:t>with</a:t>
            </a:r>
            <a:r>
              <a:rPr lang="de-CH" sz="1013" dirty="0"/>
              <a:t> </a:t>
            </a:r>
            <a:r>
              <a:rPr lang="de-CH" sz="1013" dirty="0" err="1"/>
              <a:t>water</a:t>
            </a:r>
            <a:r>
              <a:rPr lang="de-CH" sz="1013" dirty="0"/>
              <a:t> </a:t>
            </a:r>
            <a:r>
              <a:rPr lang="de-CH" sz="1013" dirty="0" err="1"/>
              <a:t>vapor</a:t>
            </a:r>
            <a:r>
              <a:rPr lang="de-CH" sz="1013" dirty="0"/>
              <a:t> (RH = 100%)</a:t>
            </a:r>
            <a:endParaRPr lang="fr-CH" sz="101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3418-132E-4FD2-B81E-AF30B41FD245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10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1C156A-0457-4242-840D-E83EF4CD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Electromagnetic Radiation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3AFF0-5D5A-4EE1-9A38-8704B702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51A72-212B-4C26-ABE3-F63BCB1A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C6D96-7943-45E2-AB51-CB488BD2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A25A0B-9028-4F64-86CC-BBBA04FA0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63688"/>
            <a:ext cx="5988048" cy="31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2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615348" cy="1072753"/>
          </a:xfrm>
        </p:spPr>
        <p:txBody>
          <a:bodyPr/>
          <a:lstStyle/>
          <a:p>
            <a:r>
              <a:rPr lang="de-CH" dirty="0"/>
              <a:t>Recap: solar and terrestrial radiation</a:t>
            </a:r>
            <a:endParaRPr lang="fr-CH" dirty="0"/>
          </a:p>
        </p:txBody>
      </p:sp>
      <p:sp>
        <p:nvSpPr>
          <p:cNvPr id="9" name="TextBox 8"/>
          <p:cNvSpPr txBox="1"/>
          <p:nvPr/>
        </p:nvSpPr>
        <p:spPr>
          <a:xfrm>
            <a:off x="649706" y="4781856"/>
            <a:ext cx="31371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3" dirty="0"/>
              <a:t> cf. </a:t>
            </a:r>
            <a:r>
              <a:rPr lang="de-CH" sz="1013" dirty="0" err="1"/>
              <a:t>Figure</a:t>
            </a:r>
            <a:r>
              <a:rPr lang="de-CH" sz="1013" dirty="0"/>
              <a:t> 4.7, Wallace and </a:t>
            </a:r>
            <a:r>
              <a:rPr lang="de-CH" sz="1013" dirty="0" err="1"/>
              <a:t>Hobbs</a:t>
            </a:r>
            <a:r>
              <a:rPr lang="de-CH" sz="1013" dirty="0"/>
              <a:t>, 2006 </a:t>
            </a:r>
            <a:endParaRPr lang="fr-CH" sz="101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D5A1-2A72-45C6-ACA6-A2246463C02F}" type="slidenum">
              <a:rPr lang="fr-CH" smtClean="0"/>
              <a:t>7</a:t>
            </a:fld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865121" y="2267950"/>
            <a:ext cx="672164" cy="179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13"/>
          </a:p>
        </p:txBody>
      </p:sp>
      <p:sp>
        <p:nvSpPr>
          <p:cNvPr id="14" name="Rectangle 13"/>
          <p:cNvSpPr/>
          <p:nvPr/>
        </p:nvSpPr>
        <p:spPr>
          <a:xfrm>
            <a:off x="6543574" y="2310902"/>
            <a:ext cx="672164" cy="143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0435ED-2F82-464C-B457-77DE26875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0" y="2267950"/>
            <a:ext cx="8564659" cy="24646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3BC54E-C2A6-413D-AEA3-6A212727E077}"/>
              </a:ext>
            </a:extLst>
          </p:cNvPr>
          <p:cNvSpPr txBox="1"/>
          <p:nvPr/>
        </p:nvSpPr>
        <p:spPr>
          <a:xfrm>
            <a:off x="630059" y="1510886"/>
            <a:ext cx="377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Shortwave, Solar, Downwelling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9AC69F-679D-49DC-A447-05307770215C}"/>
              </a:ext>
            </a:extLst>
          </p:cNvPr>
          <p:cNvSpPr txBox="1"/>
          <p:nvPr/>
        </p:nvSpPr>
        <p:spPr>
          <a:xfrm>
            <a:off x="4738534" y="1510886"/>
            <a:ext cx="399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Longwave, Terrestrial, Upwelling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84A9CA-CCE8-44D2-BA7D-91112D99F90A}"/>
              </a:ext>
            </a:extLst>
          </p:cNvPr>
          <p:cNvSpPr/>
          <p:nvPr/>
        </p:nvSpPr>
        <p:spPr>
          <a:xfrm>
            <a:off x="2794000" y="2832100"/>
            <a:ext cx="806450" cy="20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E8C2A-A11F-4804-8013-69096139B4FA}"/>
              </a:ext>
            </a:extLst>
          </p:cNvPr>
          <p:cNvSpPr/>
          <p:nvPr/>
        </p:nvSpPr>
        <p:spPr>
          <a:xfrm>
            <a:off x="6896100" y="2781300"/>
            <a:ext cx="758256" cy="280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ED0DE8-1084-43F9-908B-04E5883B9CF9}"/>
              </a:ext>
            </a:extLst>
          </p:cNvPr>
          <p:cNvSpPr txBox="1"/>
          <p:nvPr/>
        </p:nvSpPr>
        <p:spPr>
          <a:xfrm>
            <a:off x="568251" y="615017"/>
            <a:ext cx="816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Question: why do the sun and earth emit at different wavelengths?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D376D-6B20-447E-85F7-7FA406144C83}"/>
              </a:ext>
            </a:extLst>
          </p:cNvPr>
          <p:cNvSpPr txBox="1"/>
          <p:nvPr/>
        </p:nvSpPr>
        <p:spPr>
          <a:xfrm>
            <a:off x="568251" y="1022209"/>
            <a:ext cx="377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Different temperature</a:t>
            </a:r>
          </a:p>
        </p:txBody>
      </p:sp>
    </p:spTree>
    <p:extLst>
      <p:ext uri="{BB962C8B-B14F-4D97-AF65-F5344CB8AC3E}">
        <p14:creationId xmlns:p14="http://schemas.microsoft.com/office/powerpoint/2010/main" val="352329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Recap from lecture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192E94-1102-6A36-DBA0-0EF1D1FCD478}"/>
              </a:ext>
            </a:extLst>
          </p:cNvPr>
          <p:cNvSpPr/>
          <p:nvPr/>
        </p:nvSpPr>
        <p:spPr>
          <a:xfrm>
            <a:off x="5325534" y="1593690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5257800" y="3256412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68D00D4-075A-E5D4-FEDC-3EEBF7B12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1093963"/>
            <a:ext cx="4640792" cy="3386772"/>
          </a:xfrm>
        </p:spPr>
        <p:txBody>
          <a:bodyPr>
            <a:normAutofit/>
          </a:bodyPr>
          <a:lstStyle/>
          <a:p>
            <a:r>
              <a:rPr lang="en-CH" dirty="0"/>
              <a:t>Blackbody radiation (Planck function)</a:t>
            </a:r>
          </a:p>
          <a:p>
            <a:endParaRPr lang="en-CH" dirty="0"/>
          </a:p>
          <a:p>
            <a:pPr lvl="1"/>
            <a:r>
              <a:rPr lang="en-CH" dirty="0"/>
              <a:t>The Planck function states that the emission intensity of a blackbody depends on the body’s temperature and the wavelength considered</a:t>
            </a:r>
          </a:p>
          <a:p>
            <a:endParaRPr lang="en-CH" dirty="0"/>
          </a:p>
          <a:p>
            <a:pPr lvl="1"/>
            <a:r>
              <a:rPr lang="en-CH" dirty="0"/>
              <a:t>Wien’s displacement law gives relationship between temperature of a body and its emission spectrum</a:t>
            </a:r>
          </a:p>
          <a:p>
            <a:pPr lvl="1"/>
            <a:endParaRPr lang="en-CH" dirty="0"/>
          </a:p>
          <a:p>
            <a:pPr lvl="1"/>
            <a:endParaRPr lang="en-CH" dirty="0"/>
          </a:p>
          <a:p>
            <a:pPr lvl="1"/>
            <a:endParaRPr lang="en-CH" dirty="0"/>
          </a:p>
          <a:p>
            <a:pPr lvl="1"/>
            <a:endParaRPr lang="en-CH" dirty="0"/>
          </a:p>
          <a:p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CEC7FA-7D57-959E-4606-25F78FC5A00D}"/>
                  </a:ext>
                </a:extLst>
              </p:cNvPr>
              <p:cNvSpPr txBox="1"/>
              <p:nvPr/>
            </p:nvSpPr>
            <p:spPr>
              <a:xfrm>
                <a:off x="1580876" y="3911420"/>
                <a:ext cx="19921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de-CH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CH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de-CH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CH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2897</m:t>
                          </m:r>
                        </m:num>
                        <m:den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fr-CH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CEC7FA-7D57-959E-4606-25F78FC5A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876" y="3911420"/>
                <a:ext cx="1992148" cy="518604"/>
              </a:xfrm>
              <a:prstGeom prst="rect">
                <a:avLst/>
              </a:prstGeom>
              <a:blipFill>
                <a:blip r:embed="rId2"/>
                <a:stretch>
                  <a:fillRect l="-2532" t="-7317" r="-1899" b="-1463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E7259D7-33F2-027A-F716-162E5EE4C402}"/>
              </a:ext>
            </a:extLst>
          </p:cNvPr>
          <p:cNvGrpSpPr/>
          <p:nvPr/>
        </p:nvGrpSpPr>
        <p:grpSpPr>
          <a:xfrm>
            <a:off x="5681138" y="1144674"/>
            <a:ext cx="3397653" cy="3285350"/>
            <a:chOff x="5638805" y="1669893"/>
            <a:chExt cx="3397653" cy="32853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7B930C-2A4F-28D6-DAD4-A24B173C3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32"/>
            <a:stretch/>
          </p:blipFill>
          <p:spPr>
            <a:xfrm>
              <a:off x="5638805" y="1669893"/>
              <a:ext cx="3397653" cy="27775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BEBDC2-9BBE-16FF-A1DC-64837823A6A7}"/>
                </a:ext>
              </a:extLst>
            </p:cNvPr>
            <p:cNvSpPr txBox="1"/>
            <p:nvPr/>
          </p:nvSpPr>
          <p:spPr>
            <a:xfrm>
              <a:off x="5746346" y="4447412"/>
              <a:ext cx="321138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dirty="0"/>
                <a:t>Emission </a:t>
              </a:r>
              <a:r>
                <a:rPr lang="de-CH" dirty="0" err="1"/>
                <a:t>spectra</a:t>
              </a:r>
              <a:r>
                <a:rPr lang="de-CH" dirty="0"/>
                <a:t> </a:t>
              </a:r>
              <a:r>
                <a:rPr lang="de-CH" dirty="0" err="1"/>
                <a:t>of</a:t>
              </a:r>
              <a:r>
                <a:rPr lang="de-CH" dirty="0"/>
                <a:t> a </a:t>
              </a:r>
              <a:r>
                <a:rPr lang="de-CH" dirty="0" err="1"/>
                <a:t>blackbody</a:t>
              </a:r>
              <a:r>
                <a:rPr lang="de-CH" dirty="0"/>
                <a:t> at </a:t>
              </a:r>
              <a:r>
                <a:rPr lang="de-CH" dirty="0" err="1"/>
                <a:t>three</a:t>
              </a:r>
              <a:r>
                <a:rPr lang="de-CH" dirty="0"/>
                <a:t> different </a:t>
              </a:r>
              <a:r>
                <a:rPr lang="de-CH" dirty="0" err="1"/>
                <a:t>temperatures</a:t>
              </a:r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27022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Recap from lecture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192E94-1102-6A36-DBA0-0EF1D1FCD478}"/>
              </a:ext>
            </a:extLst>
          </p:cNvPr>
          <p:cNvSpPr/>
          <p:nvPr/>
        </p:nvSpPr>
        <p:spPr>
          <a:xfrm>
            <a:off x="5325534" y="1593690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5257800" y="3256412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268D00D4-075A-E5D4-FEDC-3EEBF7B123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1093963"/>
                <a:ext cx="7189257" cy="3386772"/>
              </a:xfrm>
            </p:spPr>
            <p:txBody>
              <a:bodyPr>
                <a:normAutofit/>
              </a:bodyPr>
              <a:lstStyle/>
              <a:p>
                <a:r>
                  <a:rPr lang="en-CH" dirty="0"/>
                  <a:t>Blackbody radiation (Planck function)</a:t>
                </a:r>
              </a:p>
              <a:p>
                <a:endParaRPr lang="en-CH" dirty="0"/>
              </a:p>
              <a:p>
                <a:pPr lvl="1"/>
                <a:r>
                  <a:rPr lang="en-CH" dirty="0"/>
                  <a:t>Knowing the irradiance (i.e. the flux density received) of a blackbody, the Stefan-Boltzmann law gives its equivalent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dirty="0"/>
              </a:p>
              <a:p>
                <a:pPr lvl="1"/>
                <a:endParaRPr lang="en-CH" dirty="0"/>
              </a:p>
              <a:p>
                <a:pPr lvl="1"/>
                <a:endParaRPr lang="en-CH" dirty="0"/>
              </a:p>
              <a:p>
                <a:pPr lvl="1"/>
                <a:endParaRPr lang="en-CH" dirty="0"/>
              </a:p>
              <a:p>
                <a:pPr lvl="1"/>
                <a:endParaRPr lang="en-CH" dirty="0"/>
              </a:p>
              <a:p>
                <a:pPr lvl="1"/>
                <a:r>
                  <a:rPr lang="en-CH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H" dirty="0"/>
                  <a:t> (actual temperature of the body), the body is a blackbody.</a:t>
                </a:r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268D00D4-075A-E5D4-FEDC-3EEBF7B12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1093963"/>
                <a:ext cx="7189257" cy="3386772"/>
              </a:xfrm>
              <a:blipFill>
                <a:blip r:embed="rId2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EDFAF4-1F0B-5178-1D64-491D8488D1FF}"/>
                  </a:ext>
                </a:extLst>
              </p:cNvPr>
              <p:cNvSpPr txBox="1"/>
              <p:nvPr/>
            </p:nvSpPr>
            <p:spPr>
              <a:xfrm>
                <a:off x="1603025" y="2260793"/>
                <a:ext cx="820674" cy="292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CH" sz="1800" b="1" dirty="0"/>
                  <a:t> </a:t>
                </a:r>
                <a:r>
                  <a:rPr lang="fr-CH" sz="1800" dirty="0"/>
                  <a:t>=</a:t>
                </a:r>
                <a:r>
                  <a:rPr lang="el-GR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sSubSup>
                      <m:sSubSupPr>
                        <m:ctrlPr>
                          <a:rPr lang="el-G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endParaRPr lang="fr-CH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EDFAF4-1F0B-5178-1D64-491D8488D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25" y="2260793"/>
                <a:ext cx="820674" cy="292837"/>
              </a:xfrm>
              <a:prstGeom prst="rect">
                <a:avLst/>
              </a:prstGeom>
              <a:blipFill>
                <a:blip r:embed="rId3"/>
                <a:stretch>
                  <a:fillRect l="-9091" t="-20833" r="-4545" b="-458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F9428C-226E-A1B6-9A9E-444097119448}"/>
                  </a:ext>
                </a:extLst>
              </p:cNvPr>
              <p:cNvSpPr/>
              <p:nvPr/>
            </p:nvSpPr>
            <p:spPr>
              <a:xfrm>
                <a:off x="1510191" y="2597150"/>
                <a:ext cx="425308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dirty="0"/>
                  <a:t> = 5.67 × 10</a:t>
                </a:r>
                <a:r>
                  <a:rPr lang="fr-CH" baseline="30000" dirty="0"/>
                  <a:t>-8</a:t>
                </a:r>
                <a:r>
                  <a:rPr lang="fr-CH" dirty="0"/>
                  <a:t> W m</a:t>
                </a:r>
                <a:r>
                  <a:rPr lang="fr-CH" baseline="30000" dirty="0"/>
                  <a:t>-2</a:t>
                </a:r>
                <a:r>
                  <a:rPr lang="fr-CH" dirty="0"/>
                  <a:t> K</a:t>
                </a:r>
                <a:r>
                  <a:rPr lang="fr-CH" baseline="30000" dirty="0"/>
                  <a:t>-4  </a:t>
                </a:r>
                <a:r>
                  <a:rPr lang="fr-CH" dirty="0"/>
                  <a:t>Stefan Boltzmann constant</a:t>
                </a:r>
                <a:endParaRPr lang="de-CH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F9428C-226E-A1B6-9A9E-444097119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91" y="2597150"/>
                <a:ext cx="4253087" cy="300082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8632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6496</TotalTime>
  <Words>835</Words>
  <Application>Microsoft Office PowerPoint</Application>
  <PresentationFormat>On-screen Show (16:9)</PresentationFormat>
  <Paragraphs>105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Franklin Gothic Demi Cond</vt:lpstr>
      <vt:lpstr>Wingdings</vt:lpstr>
      <vt:lpstr>Thème Office</vt:lpstr>
      <vt:lpstr>Exercise session #2</vt:lpstr>
      <vt:lpstr>Mihnea Surdu Teaching Assistant</vt:lpstr>
      <vt:lpstr>PowerPoint Presentation</vt:lpstr>
      <vt:lpstr>Recap: Latent and sensible heat</vt:lpstr>
      <vt:lpstr>Recap: Lapse Rate </vt:lpstr>
      <vt:lpstr>Electromagnetic Radiation</vt:lpstr>
      <vt:lpstr>Recap: solar and terrestrial radiation</vt:lpstr>
      <vt:lpstr>Recap from lecture</vt:lpstr>
      <vt:lpstr>Recap from lecture</vt:lpstr>
      <vt:lpstr>PowerPoint Presentation</vt:lpstr>
      <vt:lpstr>Exercise question 1</vt:lpstr>
      <vt:lpstr>Exercise 2</vt:lpstr>
      <vt:lpstr>Exercise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Mihnea Surdu</cp:lastModifiedBy>
  <cp:revision>432</cp:revision>
  <dcterms:created xsi:type="dcterms:W3CDTF">2019-04-02T06:24:35Z</dcterms:created>
  <dcterms:modified xsi:type="dcterms:W3CDTF">2024-09-19T07:03:29Z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